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9" r:id="rId4"/>
    <p:sldId id="260" r:id="rId5"/>
    <p:sldId id="267" r:id="rId6"/>
    <p:sldId id="261" r:id="rId7"/>
    <p:sldId id="263" r:id="rId8"/>
    <p:sldId id="268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083C8CC-036F-41B9-98D2-EB39C0210CE6}">
          <p14:sldIdLst>
            <p14:sldId id="265"/>
            <p14:sldId id="266"/>
            <p14:sldId id="259"/>
            <p14:sldId id="260"/>
            <p14:sldId id="267"/>
            <p14:sldId id="261"/>
            <p14:sldId id="263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700"/>
    <a:srgbClr val="EA5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8E4C-84D8-4920-9F29-42AC4A34E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45F4A-A0D6-4B2B-8E72-D0B624CB1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463EE-4634-46F5-BFCC-38B72739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594D8-D9C9-4965-A139-37A90830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5C2D-76FB-4248-980C-2E6778E0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326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468A-A6A5-4154-A9BF-8FA304B4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DD7BE-C0B9-4827-96E9-9B45A7A7F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6F857-C33E-4B6F-91D1-13AD17A5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0EEF-5FF2-4FD9-B2E6-61747F97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947E6-DC5A-4FCF-836E-EF79C54D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19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71325-5DE7-4071-8085-62B22E7BC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3F166-3393-4099-B705-04DFCF9DE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1BBCD-2745-453A-A536-C58DDAC5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3F8B6-5B87-46A3-B5ED-07D4E858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8E08E-5947-4D03-9C13-3D06C202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47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F957-FF83-4DE9-A51C-5ED3FDAB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234C7-018A-4722-8A1A-057CD57B2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29AB1-0A3D-498B-8BD0-2B25E0E9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EFA47-188A-4ED7-8252-244E3315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EFF2-02DC-404F-865A-B8648912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498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303E-026F-4C36-9332-A4768E27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44BF6-9E7B-434E-A181-F559E12AE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24485-8496-4D47-B437-6B480A96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AEE89-467D-419B-9252-5517FE2C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9D470-5C5D-48BD-B026-6A52EFA6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9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6F3C-083E-4E74-98E7-B81CAF5A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6252-A350-45C6-B501-9F98B68E6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A3D9A-5A65-48B5-8C08-51DA71E38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A3863-5D28-47B1-B405-50196636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9C597-64AF-473D-BA23-33E36303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953E0-91C2-4EC0-A057-49755714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27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76DD7-0086-4954-9D7A-EF920E5E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A8EA4-5B47-4744-B5F2-47814EFEC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97B21-A24E-47A4-805A-01BE1AB3D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8B869-D7E6-4BCB-8FFF-1906E4A0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2D6C6-1F86-40BA-B1BA-3DFF8D7C9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691F2-CF0D-49EC-BBCE-1E161D08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08D6DC-FD14-4CCE-BFB6-5EA4A4E4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870B8-A072-4098-A851-F4A3DE01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212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5699-C16C-4CD1-AB60-CF2188DA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F64FC-1D89-47C2-9394-A9BBBA4C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38E44-994B-42A5-AF00-B64E0AC4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07CA7-E27D-4966-BDC0-868DD838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645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8B815-B344-44D4-A8CA-E96BD97E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35C22-1AE4-4570-B817-0C5BD7ED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2DA11-0D2C-4759-AF54-5CA8B27F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58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98C2-6EA1-4BDA-8947-EB582832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0DB7-E816-4645-A1E5-1CDDCE7AC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76F6C-5288-4105-87D5-3E5211793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AE6A4-454C-4498-9163-8B04413A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F3510-0F26-4EC0-BCBF-676F1D36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63785-5BDB-4265-A036-D837F2B6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04A1-12EB-4CC9-AB1A-6AE9A74F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7F28C-C417-478E-9455-524C5AB7D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D99FC-28E1-4501-A5C2-2E3E299CA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28E48-5E36-4F28-9176-C96D6FC4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C6DD5-F4FC-4628-8223-0759DC1F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5C641-119D-4565-BF81-754AEA8D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8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26546-05B1-42AA-8A8A-F25DB8CB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9F910-15A0-4F25-890A-E428B331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AF719-DA73-4535-86A1-6514376EA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ADD2-2619-4085-BB77-27B0841A4187}" type="datetimeFigureOut">
              <a:rPr lang="hr-HR" smtClean="0"/>
              <a:t>19.7.2022.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C4669-0B76-4FAC-95C4-ADD3A490E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1DF11-5515-475F-B3E1-4EF9A466F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007D-7067-4275-9045-C2F0E79B28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95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A8C4AC8-7E0E-4949-900D-580666D24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5712" cy="43513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6887-8B98-4AD3-B1EB-23D3DF7F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076" y="1934614"/>
            <a:ext cx="5698724" cy="2988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EA549A"/>
                </a:solidFill>
                <a:latin typeface="DINRoundPro" panose="020B0504020101020102" pitchFamily="34" charset="0"/>
              </a:rPr>
              <a:t>   </a:t>
            </a:r>
            <a:r>
              <a:rPr lang="hr-HR" sz="3500" b="1" dirty="0">
                <a:solidFill>
                  <a:srgbClr val="EA549A"/>
                </a:solidFill>
                <a:latin typeface="DINRoundPro" panose="020B0504020101020102" pitchFamily="34" charset="0"/>
              </a:rPr>
              <a:t>Prijavite se!</a:t>
            </a:r>
          </a:p>
          <a:p>
            <a:pPr marL="0" indent="0">
              <a:buNone/>
            </a:pPr>
            <a:endParaRPr lang="hr-HR" sz="2400" b="1" dirty="0">
              <a:solidFill>
                <a:srgbClr val="EA549A"/>
              </a:solidFill>
              <a:latin typeface="DINRoundPro" panose="020B0504020101020102" pitchFamily="34" charset="0"/>
            </a:endParaRPr>
          </a:p>
          <a:p>
            <a:pPr>
              <a:buClr>
                <a:srgbClr val="EA549A"/>
              </a:buClr>
            </a:pPr>
            <a:r>
              <a:rPr lang="hr-H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Prijave za sedmu generaciju najvećeg hrvatskog </a:t>
            </a:r>
            <a:r>
              <a:rPr lang="hr-H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startup</a:t>
            </a:r>
            <a:r>
              <a:rPr lang="hr-H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 akceleratora su otvorene</a:t>
            </a:r>
          </a:p>
          <a:p>
            <a:pPr>
              <a:buClr>
                <a:srgbClr val="EA549A"/>
              </a:buClr>
            </a:pPr>
            <a:r>
              <a:rPr lang="hr-H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Najboljim</a:t>
            </a:r>
            <a:r>
              <a:rPr lang="hr-HR" sz="2200" dirty="0">
                <a:latin typeface="DINRoundPro" panose="020B0504020101020102" pitchFamily="34" charset="0"/>
              </a:rPr>
              <a:t> </a:t>
            </a:r>
            <a:r>
              <a:rPr lang="hr-HR" sz="2200" b="1" dirty="0">
                <a:solidFill>
                  <a:srgbClr val="F7A700"/>
                </a:solidFill>
                <a:latin typeface="DINRoundPro" panose="020B0504020101020102" pitchFamily="34" charset="0"/>
              </a:rPr>
              <a:t>Startup Factory</a:t>
            </a:r>
            <a:r>
              <a:rPr lang="hr-HR" sz="2200" dirty="0">
                <a:solidFill>
                  <a:srgbClr val="F7A700"/>
                </a:solidFill>
                <a:latin typeface="DINRoundPro" panose="020B0504020101020102" pitchFamily="34" charset="0"/>
              </a:rPr>
              <a:t> </a:t>
            </a:r>
            <a:r>
              <a:rPr lang="hr-H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timovima</a:t>
            </a:r>
            <a:r>
              <a:rPr lang="hr-HR" sz="2200" dirty="0">
                <a:latin typeface="DINRoundPro" panose="020B0504020101020102" pitchFamily="34" charset="0"/>
              </a:rPr>
              <a:t> </a:t>
            </a:r>
            <a:r>
              <a:rPr lang="hr-HR" sz="2200" b="1" dirty="0">
                <a:solidFill>
                  <a:srgbClr val="F7A700"/>
                </a:solidFill>
                <a:latin typeface="DINRoundPro" panose="020B0504020101020102" pitchFamily="34" charset="0"/>
              </a:rPr>
              <a:t>Grad Zagreb </a:t>
            </a:r>
            <a:r>
              <a:rPr lang="hr-H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za razvoj inovativnih tehnoloških proizvoda osigurao </a:t>
            </a:r>
            <a:r>
              <a:rPr lang="hr-HR" sz="2200" b="1" dirty="0">
                <a:solidFill>
                  <a:srgbClr val="EA549A"/>
                </a:solidFill>
                <a:latin typeface="DINRoundPro" panose="020B0504020101020102" pitchFamily="34" charset="0"/>
              </a:rPr>
              <a:t>800.000 kn</a:t>
            </a:r>
            <a:endParaRPr lang="hr-HR" sz="2200" dirty="0">
              <a:latin typeface="DINRoundPro" panose="020B0504020101020102" pitchFamily="34" charset="0"/>
            </a:endParaRPr>
          </a:p>
          <a:p>
            <a:endParaRPr lang="hr-HR" sz="2400" dirty="0">
              <a:latin typeface="DINRoundPro" panose="020B0504020101020102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7B40AD-86C1-48BC-AB9D-A77C28A75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882" y="2442980"/>
            <a:ext cx="3463933" cy="19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4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A8C4AC8-7E0E-4949-900D-580666D24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5712" cy="43513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6887-8B98-4AD3-B1EB-23D3DF7F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320" y="1624614"/>
            <a:ext cx="6196614" cy="4113162"/>
          </a:xfrm>
        </p:spPr>
        <p:txBody>
          <a:bodyPr>
            <a:noAutofit/>
          </a:bodyPr>
          <a:lstStyle/>
          <a:p>
            <a:pPr lvl="0"/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Prvi hrvatski i višestruko nagrađivani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startup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 akcelerator</a:t>
            </a:r>
          </a:p>
          <a:p>
            <a:pPr lvl="0"/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Pokrenut </a:t>
            </a:r>
            <a:r>
              <a:rPr lang="hr-HR" sz="2200" b="1" dirty="0">
                <a:solidFill>
                  <a:srgbClr val="F7A700"/>
                </a:solidFill>
                <a:latin typeface="DINRoundPro" panose="020B0504020101020102" pitchFamily="34" charset="0"/>
              </a:rPr>
              <a:t>2016. godine</a:t>
            </a:r>
          </a:p>
          <a:p>
            <a:pPr lvl="0"/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6 generacija</a:t>
            </a:r>
          </a:p>
          <a:p>
            <a:pPr lvl="0"/>
            <a:r>
              <a:rPr lang="hr-HR" sz="2200" b="1" dirty="0">
                <a:solidFill>
                  <a:srgbClr val="EA549A"/>
                </a:solidFill>
                <a:latin typeface="DINRoundPro" panose="020B0504020101020102" pitchFamily="34" charset="0"/>
              </a:rPr>
              <a:t>88 razvojnih timova</a:t>
            </a:r>
          </a:p>
          <a:p>
            <a:pPr lvl="0"/>
            <a:r>
              <a:rPr lang="hr-HR" sz="2200" b="1" dirty="0">
                <a:solidFill>
                  <a:srgbClr val="F7A700"/>
                </a:solidFill>
                <a:latin typeface="DINRoundPro" panose="020B0504020101020102" pitchFamily="34" charset="0"/>
              </a:rPr>
              <a:t>32 </a:t>
            </a:r>
            <a:r>
              <a:rPr lang="hr-HR" sz="2200" b="1" dirty="0" err="1">
                <a:solidFill>
                  <a:srgbClr val="F7A700"/>
                </a:solidFill>
                <a:latin typeface="DINRoundPro" panose="020B0504020101020102" pitchFamily="34" charset="0"/>
              </a:rPr>
              <a:t>startupa</a:t>
            </a:r>
            <a:r>
              <a:rPr lang="hr-HR" sz="2200" b="1" dirty="0">
                <a:solidFill>
                  <a:srgbClr val="F7A700"/>
                </a:solidFill>
                <a:latin typeface="DINRoundPro" panose="020B0504020101020102" pitchFamily="34" charset="0"/>
              </a:rPr>
              <a:t>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ostvarilo bespovratnu financijsku podršku (</a:t>
            </a:r>
            <a:r>
              <a:rPr lang="hr-HR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preseed</a:t>
            </a:r>
            <a:r>
              <a:rPr lang="hr-H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 no </a:t>
            </a:r>
            <a:r>
              <a:rPr lang="hr-HR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equity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) </a:t>
            </a:r>
          </a:p>
          <a:p>
            <a:pPr lvl="0"/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Za razvoj dodijeljeno više od </a:t>
            </a:r>
            <a:r>
              <a:rPr lang="hr-HR" sz="2200" b="1" dirty="0">
                <a:solidFill>
                  <a:srgbClr val="EA549A"/>
                </a:solidFill>
                <a:latin typeface="DINRoundPro" panose="020B0504020101020102" pitchFamily="34" charset="0"/>
              </a:rPr>
              <a:t>4,3 milijuna kn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  <a:latin typeface="DINRoundPro" panose="020B0504020101020102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B522F2-E19D-427F-9C1F-8A79C209B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882" y="2442980"/>
            <a:ext cx="3463933" cy="19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5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42334-31B2-417C-ABF4-BE43B6CFA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571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DA82D-90A1-4D1B-99E7-8E0F0332AA48}"/>
              </a:ext>
            </a:extLst>
          </p:cNvPr>
          <p:cNvSpPr txBox="1"/>
          <p:nvPr/>
        </p:nvSpPr>
        <p:spPr>
          <a:xfrm>
            <a:off x="1166445" y="824368"/>
            <a:ext cx="102752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b="1" dirty="0">
                <a:solidFill>
                  <a:srgbClr val="EA549A"/>
                </a:solidFill>
                <a:latin typeface="DINRoundPro" panose="020B0504020101020102" pitchFamily="34" charset="0"/>
              </a:rPr>
              <a:t>    </a:t>
            </a:r>
            <a:r>
              <a:rPr lang="hr-HR" sz="2800" b="1" dirty="0">
                <a:solidFill>
                  <a:srgbClr val="EA549A"/>
                </a:solidFill>
                <a:latin typeface="DINRoundPro" panose="020B0504020101020102" pitchFamily="34" charset="0"/>
              </a:rPr>
              <a:t>Tko se može prijaviti?</a:t>
            </a:r>
          </a:p>
          <a:p>
            <a:pPr lvl="0"/>
            <a:endParaRPr lang="hr-HR" sz="2400" b="1" dirty="0">
              <a:solidFill>
                <a:srgbClr val="EA549A"/>
              </a:solidFill>
              <a:latin typeface="DINRoundPro" panose="020B050402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Razvojni timovi ili mladi </a:t>
            </a:r>
            <a:r>
              <a:rPr lang="hr-H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startupovi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 koji razvijaju visokotehnološka rješenja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  <a:latin typeface="DINRoundPro" panose="020B050402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Prihvatljivi projekti koji nisu sudjelovali u drugim akceleracijskim programima i nisu dosad primili investiciju</a:t>
            </a:r>
            <a:b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</a:br>
            <a:br>
              <a:rPr lang="hr-HR" sz="2400" dirty="0">
                <a:latin typeface="DINRoundPro" panose="020B0504020101020102" pitchFamily="34" charset="0"/>
              </a:rPr>
            </a:br>
            <a:endParaRPr lang="hr-HR" sz="2400" dirty="0">
              <a:latin typeface="DINRoundPro" panose="020B0504020101020102" pitchFamily="34" charset="0"/>
            </a:endParaRPr>
          </a:p>
          <a:p>
            <a:r>
              <a:rPr lang="hr-HR" sz="2400" dirty="0">
                <a:latin typeface="DINRoundPro" panose="020B0504020101020102" pitchFamily="34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5298E-CF0C-40FE-9DA0-4D4299A47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88" y="3120267"/>
            <a:ext cx="8147423" cy="332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42334-31B2-417C-ABF4-BE43B6CFA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571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DA82D-90A1-4D1B-99E7-8E0F0332AA48}"/>
              </a:ext>
            </a:extLst>
          </p:cNvPr>
          <p:cNvSpPr txBox="1"/>
          <p:nvPr/>
        </p:nvSpPr>
        <p:spPr>
          <a:xfrm>
            <a:off x="1494106" y="1001635"/>
            <a:ext cx="10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EA549A"/>
                </a:solidFill>
                <a:latin typeface="DINRoundPro" panose="020B0504020101020102" pitchFamily="34" charset="0"/>
              </a:rPr>
              <a:t>Što vas očekuje?</a:t>
            </a:r>
          </a:p>
        </p:txBody>
      </p:sp>
      <p:pic>
        <p:nvPicPr>
          <p:cNvPr id="4" name="Picture 3" descr="Ivana2.png">
            <a:extLst>
              <a:ext uri="{FF2B5EF4-FFF2-40B4-BE49-F238E27FC236}">
                <a16:creationId xmlns:a16="http://schemas.microsoft.com/office/drawing/2014/main" id="{0192839C-BD36-48AF-A11F-604FF815A3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94106" y="2074316"/>
            <a:ext cx="9203787" cy="39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5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42334-31B2-417C-ABF4-BE43B6CFA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5712" cy="435133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2592DB-0B95-481C-8D2A-5FCDD4ECC4EA}"/>
              </a:ext>
            </a:extLst>
          </p:cNvPr>
          <p:cNvSpPr/>
          <p:nvPr/>
        </p:nvSpPr>
        <p:spPr>
          <a:xfrm>
            <a:off x="5703276" y="1763515"/>
            <a:ext cx="648872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2800" b="1" dirty="0">
                <a:solidFill>
                  <a:srgbClr val="EA549A"/>
                </a:solidFill>
                <a:latin typeface="DINRoundPro" panose="020B0504020101020102" pitchFamily="34" charset="0"/>
              </a:rPr>
              <a:t>Financijska podrška</a:t>
            </a:r>
          </a:p>
          <a:p>
            <a:pPr>
              <a:spcAft>
                <a:spcPts val="0"/>
              </a:spcAft>
            </a:pP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  <a:latin typeface="DINRoundPro" panose="020B0504020101020102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Za pet najboljih timova 800,000.00 kn: </a:t>
            </a:r>
          </a:p>
          <a:p>
            <a:pPr>
              <a:spcAft>
                <a:spcPts val="0"/>
              </a:spcAft>
            </a:pP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  <a:latin typeface="DINRoundPro" panose="020B0504020101020102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tri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tima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 u I.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fazi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razvoja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 100,000.00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kn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  <a:latin typeface="DINRoundPro" panose="020B0504020101020102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dva tima u II. fazi razvoja 250,000.00 kn  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AD777F9-F04A-4825-B019-23043643A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882" y="2442980"/>
            <a:ext cx="3463933" cy="19720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5FDE4E-9B5E-49DC-9ED0-BE878BA43970}"/>
              </a:ext>
            </a:extLst>
          </p:cNvPr>
          <p:cNvSpPr/>
          <p:nvPr/>
        </p:nvSpPr>
        <p:spPr>
          <a:xfrm>
            <a:off x="5703276" y="4631249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romanUcPeriod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faza  - tim/mladi 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startup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 ima ideju koju će razvijati i 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validirati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 i/ili prototip u izradi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romanUcPeriod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faza tim/mladi 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startup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  <a:ea typeface="Calibri" panose="020F0502020204030204" pitchFamily="34" charset="0"/>
              </a:rPr>
              <a:t> ima funkcionalni prototip/rješenje i poslovni model te se priprema za investiciju</a:t>
            </a:r>
          </a:p>
        </p:txBody>
      </p:sp>
    </p:spTree>
    <p:extLst>
      <p:ext uri="{BB962C8B-B14F-4D97-AF65-F5344CB8AC3E}">
        <p14:creationId xmlns:p14="http://schemas.microsoft.com/office/powerpoint/2010/main" val="367792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42334-31B2-417C-ABF4-BE43B6CFA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571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DA82D-90A1-4D1B-99E7-8E0F0332AA48}"/>
              </a:ext>
            </a:extLst>
          </p:cNvPr>
          <p:cNvSpPr txBox="1"/>
          <p:nvPr/>
        </p:nvSpPr>
        <p:spPr>
          <a:xfrm>
            <a:off x="1742905" y="862495"/>
            <a:ext cx="10357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EA549A"/>
                </a:solidFill>
                <a:latin typeface="DINRoundPro" panose="020B0504020101020102" pitchFamily="34" charset="0"/>
              </a:rPr>
              <a:t>Prihvatljiva inovativna i </a:t>
            </a:r>
            <a:r>
              <a:rPr lang="hr-HR" sz="2800" dirty="0" err="1">
                <a:solidFill>
                  <a:srgbClr val="EA549A"/>
                </a:solidFill>
                <a:latin typeface="DINRoundPro" panose="020B0504020101020102" pitchFamily="34" charset="0"/>
              </a:rPr>
              <a:t>distruptivna</a:t>
            </a:r>
            <a:r>
              <a:rPr lang="hr-HR" sz="2800" dirty="0">
                <a:solidFill>
                  <a:srgbClr val="EA549A"/>
                </a:solidFill>
                <a:latin typeface="DINRoundPro" panose="020B0504020101020102" pitchFamily="34" charset="0"/>
              </a:rPr>
              <a:t> rješenja iz glavnih preporučenih područja:</a:t>
            </a:r>
          </a:p>
        </p:txBody>
      </p:sp>
      <p:pic>
        <p:nvPicPr>
          <p:cNvPr id="4" name="Picture 3" descr="Ivana3.png">
            <a:extLst>
              <a:ext uri="{FF2B5EF4-FFF2-40B4-BE49-F238E27FC236}">
                <a16:creationId xmlns:a16="http://schemas.microsoft.com/office/drawing/2014/main" id="{7E90982B-1701-4E93-B85C-28ECB50BFA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42906" y="2024109"/>
            <a:ext cx="9283160" cy="42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3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42334-31B2-417C-ABF4-BE43B6CFA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571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DA82D-90A1-4D1B-99E7-8E0F0332AA48}"/>
              </a:ext>
            </a:extLst>
          </p:cNvPr>
          <p:cNvSpPr txBox="1"/>
          <p:nvPr/>
        </p:nvSpPr>
        <p:spPr>
          <a:xfrm>
            <a:off x="5335480" y="2257083"/>
            <a:ext cx="6338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EA549A"/>
                </a:solidFill>
                <a:latin typeface="DINRoundPro" panose="020B0504020101020102" pitchFamily="34" charset="0"/>
              </a:rPr>
              <a:t>    Vremenski plan</a:t>
            </a:r>
          </a:p>
          <a:p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DINRoundPro" panose="020B050402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7A700"/>
                </a:solidFill>
                <a:latin typeface="DINRoundPro" panose="020B0504020101020102" pitchFamily="34" charset="0"/>
              </a:rPr>
              <a:t>Prijave</a:t>
            </a:r>
            <a:r>
              <a:rPr lang="hr-H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od 19.7. do 4.9. u 23:59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7A700"/>
                </a:solidFill>
                <a:latin typeface="DINRoundPro" panose="020B0504020101020102" pitchFamily="34" charset="0"/>
              </a:rPr>
              <a:t>Evaluacija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od 5. do 13.9.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7A700"/>
                </a:solidFill>
                <a:latin typeface="DINRoundPro" panose="020B0504020101020102" pitchFamily="34" charset="0"/>
              </a:rPr>
              <a:t>Objava rezultata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14.9.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7A700"/>
                </a:solidFill>
                <a:latin typeface="DINRoundPro" panose="020B0504020101020102" pitchFamily="34" charset="0"/>
              </a:rPr>
              <a:t>Svečano otvorenje Programa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22.9. u 11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7A700"/>
                </a:solidFill>
                <a:latin typeface="DINRoundPro" panose="020B0504020101020102" pitchFamily="34" charset="0"/>
              </a:rPr>
              <a:t>Intenzivan program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od 23.9. do 16.11.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7A700"/>
                </a:solidFill>
                <a:latin typeface="DINRoundPro" panose="020B0504020101020102" pitchFamily="34" charset="0"/>
              </a:rPr>
              <a:t>Veliko finale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na</a:t>
            </a:r>
            <a:r>
              <a:rPr lang="hr-H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 Zagreb </a:t>
            </a:r>
            <a:r>
              <a:rPr lang="hr-H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Connectu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 17.11.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55427E-699C-48E5-AF93-968AEE1F3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882" y="2442980"/>
            <a:ext cx="3463933" cy="19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A8C4AC8-7E0E-4949-900D-580666D24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5712" cy="43513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6887-8B98-4AD3-B1EB-23D3DF7F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697" y="1717585"/>
            <a:ext cx="5599471" cy="3422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>
                <a:solidFill>
                  <a:srgbClr val="EA549A"/>
                </a:solidFill>
                <a:latin typeface="DINRoundPro" panose="020B0504020101020102" pitchFamily="34" charset="0"/>
              </a:rPr>
              <a:t>Prijavite se!</a:t>
            </a:r>
          </a:p>
          <a:p>
            <a:endParaRPr lang="hr-HR" sz="3200" b="1" dirty="0">
              <a:solidFill>
                <a:srgbClr val="EA549A"/>
              </a:solidFill>
              <a:latin typeface="DINRoundPro" panose="020B0504020101020102" pitchFamily="34" charset="0"/>
            </a:endParaRPr>
          </a:p>
          <a:p>
            <a:pPr marL="0" indent="0">
              <a:buClr>
                <a:srgbClr val="EA549A"/>
              </a:buClr>
              <a:buNone/>
            </a:pPr>
            <a:r>
              <a:rPr lang="hr-H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  <a:t>Prijave otvorene do 4. rujna 2022. putem</a:t>
            </a:r>
            <a:br>
              <a:rPr lang="hr-H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DINRoundPro" panose="020B0504020101020102" pitchFamily="34" charset="0"/>
              </a:rPr>
            </a:br>
            <a:r>
              <a:rPr lang="hr-HR" sz="3200" dirty="0">
                <a:solidFill>
                  <a:srgbClr val="F7A700"/>
                </a:solidFill>
                <a:latin typeface="DINRoundPro" panose="020B0504020101020102" pitchFamily="34" charset="0"/>
              </a:rPr>
              <a:t>www.zicer.hr/akcelerator/</a:t>
            </a:r>
            <a:endParaRPr lang="hr-HR" sz="3200" dirty="0">
              <a:solidFill>
                <a:schemeClr val="tx1">
                  <a:lumMod val="75000"/>
                  <a:lumOff val="25000"/>
                </a:schemeClr>
              </a:solidFill>
              <a:latin typeface="DINRoundPro" panose="020B0504020101020102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7B40AD-86C1-48BC-AB9D-A77C28A75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882" y="2442980"/>
            <a:ext cx="3463933" cy="19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14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241</Words>
  <Application>Microsoft Office PowerPoint</Application>
  <PresentationFormat>Široki zaslon</PresentationFormat>
  <Paragraphs>37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DINRoundPro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 Borić</dc:creator>
  <cp:lastModifiedBy>Ivana Rajković Pavlić</cp:lastModifiedBy>
  <cp:revision>12</cp:revision>
  <dcterms:created xsi:type="dcterms:W3CDTF">2022-07-18T12:56:06Z</dcterms:created>
  <dcterms:modified xsi:type="dcterms:W3CDTF">2022-07-19T08:37:52Z</dcterms:modified>
</cp:coreProperties>
</file>